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4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99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3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43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7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63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7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99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13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25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12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2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77A1-A42E-4312-8E05-A44F8BC3FA2E}" type="datetimeFigureOut">
              <a:rPr kumimoji="1" lang="ja-JP" altLang="en-US" smtClean="0"/>
              <a:t>2020/5/9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2F7A1-A6C7-4726-A7FA-DEFF22AB0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0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>
            <a:extLst>
              <a:ext uri="{FF2B5EF4-FFF2-40B4-BE49-F238E27FC236}">
                <a16:creationId xmlns:a16="http://schemas.microsoft.com/office/drawing/2014/main" id="{B682783E-86DA-4B2D-A86F-2A94ED17A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273" y="4682538"/>
            <a:ext cx="1035737" cy="906269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A3673ABD-F793-42E0-9596-905E1748710D}"/>
              </a:ext>
            </a:extLst>
          </p:cNvPr>
          <p:cNvSpPr/>
          <p:nvPr/>
        </p:nvSpPr>
        <p:spPr>
          <a:xfrm>
            <a:off x="148083" y="3906412"/>
            <a:ext cx="2078399" cy="2729073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u="sng" dirty="0">
                <a:solidFill>
                  <a:schemeClr val="accent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テーマは自由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DD965B-4C8F-4332-B024-1C0A99C7FD7A}"/>
              </a:ext>
            </a:extLst>
          </p:cNvPr>
          <p:cNvSpPr txBox="1"/>
          <p:nvPr/>
        </p:nvSpPr>
        <p:spPr>
          <a:xfrm>
            <a:off x="0" y="519043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仲の良い友達と</a:t>
            </a:r>
            <a:endParaRPr kumimoji="1" lang="en-US" altLang="ja-JP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無料勉強会 開催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F35C53E-4A0A-4AA3-A9A6-37C20CE23BB5}"/>
              </a:ext>
            </a:extLst>
          </p:cNvPr>
          <p:cNvSpPr txBox="1"/>
          <p:nvPr/>
        </p:nvSpPr>
        <p:spPr>
          <a:xfrm>
            <a:off x="2133600" y="13065"/>
            <a:ext cx="4711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学校が休みの今だから・・・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E5363B6-6781-447D-A33F-93A83B1F2C02}"/>
              </a:ext>
            </a:extLst>
          </p:cNvPr>
          <p:cNvSpPr txBox="1"/>
          <p:nvPr/>
        </p:nvSpPr>
        <p:spPr>
          <a:xfrm>
            <a:off x="44992" y="2426226"/>
            <a:ext cx="681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☆ 学校の宿題を聞きたい！！</a:t>
            </a:r>
            <a:endParaRPr kumimoji="1" lang="en-US" altLang="ja-JP" sz="2800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800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☆ 今のうちに勉強の遅れを取り戻したい！</a:t>
            </a:r>
            <a:endParaRPr kumimoji="1" lang="en-US" altLang="ja-JP" sz="2800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800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☆ 新学年の勉強の予習をしたい！</a:t>
            </a: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96ED7157-43D9-4F6F-8D44-1CAF89AC54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0" y="9200911"/>
            <a:ext cx="859454" cy="643457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E2C8CBD-FFBD-4655-9BE1-D1CC7CC7DCE4}"/>
              </a:ext>
            </a:extLst>
          </p:cNvPr>
          <p:cNvSpPr txBox="1"/>
          <p:nvPr/>
        </p:nvSpPr>
        <p:spPr>
          <a:xfrm>
            <a:off x="32292" y="6761876"/>
            <a:ext cx="30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人数：各回</a:t>
            </a:r>
            <a:r>
              <a:rPr kumimoji="1" lang="en-US" altLang="ja-JP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r>
              <a:rPr kumimoji="1" lang="ja-JP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r>
              <a:rPr kumimoji="1" lang="en-US" altLang="ja-JP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6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名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(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定員制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)</a:t>
            </a: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日程：右記参照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申込方法：</a:t>
            </a:r>
            <a:r>
              <a:rPr kumimoji="1"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QR</a:t>
            </a: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コードから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メールを送付するか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お電話にて、希望日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希望科目と参加人数を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お知らせください。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期限：定員になり次第終了</a:t>
            </a:r>
            <a:endParaRPr kumimoji="1" lang="en-US" altLang="ja-JP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AD98315-8CC2-4193-A106-944A13DAFC2D}"/>
              </a:ext>
            </a:extLst>
          </p:cNvPr>
          <p:cNvSpPr txBox="1"/>
          <p:nvPr/>
        </p:nvSpPr>
        <p:spPr>
          <a:xfrm>
            <a:off x="2453173" y="5785008"/>
            <a:ext cx="21155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ノーバスに通ってない</a:t>
            </a:r>
            <a:endParaRPr kumimoji="1" lang="en-US" altLang="ja-JP" sz="1600" dirty="0">
              <a:solidFill>
                <a:srgbClr val="C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solidFill>
                  <a:srgbClr val="C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お友達、大歓迎！</a:t>
            </a:r>
          </a:p>
        </p:txBody>
      </p:sp>
      <p:sp>
        <p:nvSpPr>
          <p:cNvPr id="30" name="吹き出し: 円形 29">
            <a:extLst>
              <a:ext uri="{FF2B5EF4-FFF2-40B4-BE49-F238E27FC236}">
                <a16:creationId xmlns:a16="http://schemas.microsoft.com/office/drawing/2014/main" id="{F1EB1C00-D6EA-4666-9C35-456D301E7CD0}"/>
              </a:ext>
            </a:extLst>
          </p:cNvPr>
          <p:cNvSpPr/>
          <p:nvPr/>
        </p:nvSpPr>
        <p:spPr>
          <a:xfrm>
            <a:off x="34266" y="41061"/>
            <a:ext cx="2150134" cy="607579"/>
          </a:xfrm>
          <a:prstGeom prst="wedgeEllipseCallout">
            <a:avLst>
              <a:gd name="adj1" fmla="val 23762"/>
              <a:gd name="adj2" fmla="val 60455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超少人数制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DAD775E-5A32-4C1C-9860-668A0B72DCA9}"/>
              </a:ext>
            </a:extLst>
          </p:cNvPr>
          <p:cNvSpPr txBox="1"/>
          <p:nvPr/>
        </p:nvSpPr>
        <p:spPr>
          <a:xfrm>
            <a:off x="3452114" y="4630739"/>
            <a:ext cx="1027124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仲の良い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友達を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連れて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bg1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おいで</a:t>
            </a:r>
            <a:endParaRPr kumimoji="1" lang="en-US" altLang="ja-JP" sz="1600" dirty="0">
              <a:solidFill>
                <a:schemeClr val="bg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242DAA92-FD49-4C3E-B9CC-D9C3DEA39549}"/>
              </a:ext>
            </a:extLst>
          </p:cNvPr>
          <p:cNvSpPr/>
          <p:nvPr/>
        </p:nvSpPr>
        <p:spPr>
          <a:xfrm>
            <a:off x="2400838" y="3906412"/>
            <a:ext cx="2078399" cy="2729073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u="sng" dirty="0">
                <a:solidFill>
                  <a:schemeClr val="accent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友達と一緒に</a:t>
            </a:r>
            <a:endParaRPr kumimoji="1" lang="en-US" altLang="ja-JP" u="sng" dirty="0">
              <a:solidFill>
                <a:schemeClr val="accent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u="sng" dirty="0">
                <a:solidFill>
                  <a:schemeClr val="accent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勉強しよう！！</a:t>
            </a: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CE315F60-4F97-4F00-8439-57F70D0A4E41}"/>
              </a:ext>
            </a:extLst>
          </p:cNvPr>
          <p:cNvSpPr/>
          <p:nvPr/>
        </p:nvSpPr>
        <p:spPr>
          <a:xfrm>
            <a:off x="4653593" y="3906412"/>
            <a:ext cx="2078399" cy="2729073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ja-JP" altLang="en-US" u="sng" dirty="0">
                <a:solidFill>
                  <a:schemeClr val="accent2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先生が教えるよ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27FD6B6-1605-4F57-B1FE-B648ED854320}"/>
              </a:ext>
            </a:extLst>
          </p:cNvPr>
          <p:cNvSpPr txBox="1"/>
          <p:nvPr/>
        </p:nvSpPr>
        <p:spPr>
          <a:xfrm>
            <a:off x="207746" y="4431206"/>
            <a:ext cx="19673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学校から出ている宿題を持ってきても良いし、プリントを塾から出すのも可</a:t>
            </a:r>
            <a:endParaRPr kumimoji="1"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8B819A14-FBB4-4E73-B58C-E9DD68EE6F1F}"/>
              </a:ext>
            </a:extLst>
          </p:cNvPr>
          <p:cNvSpPr txBox="1"/>
          <p:nvPr/>
        </p:nvSpPr>
        <p:spPr>
          <a:xfrm>
            <a:off x="4691693" y="4443906"/>
            <a:ext cx="196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専属の先生が常時いて分からない問題は教えるよ！</a:t>
            </a: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950E5DDC-C8F2-43D3-8A82-B3A56AE374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69" y="5602834"/>
            <a:ext cx="676256" cy="870937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9C1E7550-76BC-44FE-906C-27CE7A3F67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0711" y="5588807"/>
            <a:ext cx="884964" cy="884964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8064E2E1-C825-4E03-BDE2-322D1471AA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8376" y="5395009"/>
            <a:ext cx="1377023" cy="1102716"/>
          </a:xfrm>
          <a:prstGeom prst="rect">
            <a:avLst/>
          </a:prstGeom>
          <a:effectLst>
            <a:softEdge rad="25400"/>
          </a:effectLst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839389A-4224-41CB-A5DB-7F1AB9E5A4A3}"/>
              </a:ext>
            </a:extLst>
          </p:cNvPr>
          <p:cNvSpPr txBox="1"/>
          <p:nvPr/>
        </p:nvSpPr>
        <p:spPr>
          <a:xfrm>
            <a:off x="958682" y="9194307"/>
            <a:ext cx="4896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個別指導塾ノーバス尾ノ上校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096-285-7822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onoue@nohvas-juku.com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ABB2E9CE-D6C9-47D0-BC67-CAD2B54E83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4026" y="9084844"/>
            <a:ext cx="781193" cy="781193"/>
          </a:xfrm>
          <a:prstGeom prst="rect">
            <a:avLst/>
          </a:prstGeom>
        </p:spPr>
      </p:pic>
      <p:graphicFrame>
        <p:nvGraphicFramePr>
          <p:cNvPr id="58" name="表 57">
            <a:extLst>
              <a:ext uri="{FF2B5EF4-FFF2-40B4-BE49-F238E27FC236}">
                <a16:creationId xmlns:a16="http://schemas.microsoft.com/office/drawing/2014/main" id="{340FC7AA-EBFA-4694-BD8E-77072BFAB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500752"/>
              </p:ext>
            </p:extLst>
          </p:nvPr>
        </p:nvGraphicFramePr>
        <p:xfrm>
          <a:off x="3034541" y="6805194"/>
          <a:ext cx="3670300" cy="2228850"/>
        </p:xfrm>
        <a:graphic>
          <a:graphicData uri="http://schemas.openxmlformats.org/drawingml/2006/table">
            <a:tbl>
              <a:tblPr/>
              <a:tblGrid>
                <a:gridCol w="517484">
                  <a:extLst>
                    <a:ext uri="{9D8B030D-6E8A-4147-A177-3AD203B41FA5}">
                      <a16:colId xmlns:a16="http://schemas.microsoft.com/office/drawing/2014/main" val="613706483"/>
                    </a:ext>
                  </a:extLst>
                </a:gridCol>
                <a:gridCol w="277908">
                  <a:extLst>
                    <a:ext uri="{9D8B030D-6E8A-4147-A177-3AD203B41FA5}">
                      <a16:colId xmlns:a16="http://schemas.microsoft.com/office/drawing/2014/main" val="965479811"/>
                    </a:ext>
                  </a:extLst>
                </a:gridCol>
                <a:gridCol w="804974">
                  <a:extLst>
                    <a:ext uri="{9D8B030D-6E8A-4147-A177-3AD203B41FA5}">
                      <a16:colId xmlns:a16="http://schemas.microsoft.com/office/drawing/2014/main" val="3502541316"/>
                    </a:ext>
                  </a:extLst>
                </a:gridCol>
                <a:gridCol w="632480">
                  <a:extLst>
                    <a:ext uri="{9D8B030D-6E8A-4147-A177-3AD203B41FA5}">
                      <a16:colId xmlns:a16="http://schemas.microsoft.com/office/drawing/2014/main" val="49570316"/>
                    </a:ext>
                  </a:extLst>
                </a:gridCol>
                <a:gridCol w="804974">
                  <a:extLst>
                    <a:ext uri="{9D8B030D-6E8A-4147-A177-3AD203B41FA5}">
                      <a16:colId xmlns:a16="http://schemas.microsoft.com/office/drawing/2014/main" val="4212563186"/>
                    </a:ext>
                  </a:extLst>
                </a:gridCol>
                <a:gridCol w="632480">
                  <a:extLst>
                    <a:ext uri="{9D8B030D-6E8A-4147-A177-3AD203B41FA5}">
                      <a16:colId xmlns:a16="http://schemas.microsoft.com/office/drawing/2014/main" val="1947431532"/>
                    </a:ext>
                  </a:extLst>
                </a:gridCol>
              </a:tblGrid>
              <a:tr h="24765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13:30-15:30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15:30-17:30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352664"/>
                  </a:ext>
                </a:extLst>
              </a:tr>
              <a:tr h="24765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対象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科目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対象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科目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15158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5/12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小学生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算数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中学生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数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/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32405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5/13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小学生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英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/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中学生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英語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548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5/19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小学生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算数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中学生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数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/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21553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5/20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小学生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英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/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中学生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英語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45785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5/23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小学生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算数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中学生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数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/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0925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5/26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小学生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算数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中学生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数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/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54623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5/27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小学生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英</a:t>
                      </a:r>
                      <a:r>
                        <a:rPr lang="en-US" altLang="ja-JP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/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中学生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英語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02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28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235</Words>
  <Application>Microsoft Office PowerPoint</Application>
  <PresentationFormat>A4 210 x 297 mm</PresentationFormat>
  <Paragraphs>78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HGS創英角ﾎﾟｯﾌﾟ体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takeo</dc:creator>
  <cp:lastModifiedBy>takeo</cp:lastModifiedBy>
  <cp:revision>27</cp:revision>
  <cp:lastPrinted>2020-05-09T09:08:00Z</cp:lastPrinted>
  <dcterms:created xsi:type="dcterms:W3CDTF">2020-05-09T01:47:45Z</dcterms:created>
  <dcterms:modified xsi:type="dcterms:W3CDTF">2020-05-09T09:26:28Z</dcterms:modified>
</cp:coreProperties>
</file>